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91" r:id="rId6"/>
    <p:sldId id="284" r:id="rId7"/>
    <p:sldId id="285" r:id="rId8"/>
    <p:sldId id="292" r:id="rId9"/>
    <p:sldId id="295" r:id="rId10"/>
    <p:sldId id="305" r:id="rId11"/>
    <p:sldId id="300" r:id="rId12"/>
    <p:sldId id="260" r:id="rId13"/>
    <p:sldId id="298" r:id="rId14"/>
    <p:sldId id="299" r:id="rId15"/>
    <p:sldId id="303" r:id="rId16"/>
    <p:sldId id="301" r:id="rId17"/>
    <p:sldId id="304" r:id="rId18"/>
    <p:sldId id="302" r:id="rId19"/>
    <p:sldId id="293" r:id="rId20"/>
    <p:sldId id="297" r:id="rId21"/>
    <p:sldId id="296" r:id="rId22"/>
    <p:sldId id="268" r:id="rId23"/>
    <p:sldId id="289" r:id="rId24"/>
    <p:sldId id="290" r:id="rId25"/>
    <p:sldId id="294" r:id="rId26"/>
    <p:sldId id="280" r:id="rId27"/>
    <p:sldId id="283" r:id="rId28"/>
    <p:sldId id="272" r:id="rId29"/>
    <p:sldId id="273" r:id="rId30"/>
  </p:sldIdLst>
  <p:sldSz cx="18288000" cy="10287000"/>
  <p:notesSz cx="6858000" cy="9144000"/>
  <p:embeddedFontLst>
    <p:embeddedFont>
      <p:font typeface="Simonetta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FE061-9BBE-4E9C-BBFF-42D1B7009500}" v="1" dt="2025-02-09T10:35:18.913"/>
    <p1510:client id="{ECCE4CE1-A789-4282-9F34-7DB8267D4FBF}" v="175" dt="2025-02-08T10:28:44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8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B3D41-6C32-47D0-B47D-FA83EA2D51EE}" type="datetimeFigureOut">
              <a:rPr lang="it-IT" smtClean="0"/>
              <a:t>09/02/2025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2768D-A0C0-4946-94E2-707AC17A63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92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768D-A0C0-4946-94E2-707AC17A634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28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D16FD-CCAF-8C16-9A62-876874F6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1959E9-0E7E-1D05-6C4B-047531FAD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E08069-6C5E-F9BF-3155-96081D8A4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213445-60AF-71A8-92E2-A4D03DFE6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768D-A0C0-4946-94E2-707AC17A634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2672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CA376-0770-D8ED-9DE7-458E2639E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2E557CC-778D-22F8-D1D4-5DB0FAA8E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2737263-958A-28A6-BA4B-B1EEDD6AF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4E4840-4661-AC18-6ADA-C0E5DD079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768D-A0C0-4946-94E2-707AC17A634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951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353C-729A-0539-C6A1-C9E671A4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D67D9C8-9027-18CD-0C22-80CF3249E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86D9EAD-F163-9377-5295-BFF9F7D6A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871AD7-C729-FA40-6040-C8D663828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768D-A0C0-4946-94E2-707AC17A634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592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isicorporate.net/walt-disney-risultati/" TargetMode="External"/><Relationship Id="rId13" Type="http://schemas.openxmlformats.org/officeDocument/2006/relationships/hyperlink" Target="https://www.rottentomatoes.com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it.marketscreener.com/" TargetMode="External"/><Relationship Id="rId12" Type="http://schemas.openxmlformats.org/officeDocument/2006/relationships/hyperlink" Target="https://www.cinefacts.it/cinefacts-articolo-1494/dreamworks-contro-disney-breve-storia-di-una-vendetta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acrotrends.net/" TargetMode="External"/><Relationship Id="rId11" Type="http://schemas.openxmlformats.org/officeDocument/2006/relationships/hyperlink" Target="https://it.starsinsider.com/cinema/771552/i-piu-grandi-fallimenti-della-disney#google_vignette" TargetMode="External"/><Relationship Id="rId5" Type="http://schemas.openxmlformats.org/officeDocument/2006/relationships/image" Target="../media/image7.svg"/><Relationship Id="rId10" Type="http://schemas.openxmlformats.org/officeDocument/2006/relationships/hyperlink" Target="https://www.the-numbers.com/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aecom.com/wp-content/uploads/documents/reports/AECOM-Theme-Index-2023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200000">
            <a:off x="4264115" y="54559"/>
            <a:ext cx="10642196" cy="9458252"/>
          </a:xfrm>
          <a:custGeom>
            <a:avLst/>
            <a:gdLst/>
            <a:ahLst/>
            <a:cxnLst/>
            <a:rect l="l" t="t" r="r" b="b"/>
            <a:pathLst>
              <a:path w="10642196" h="9458252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654949" y="-234980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10800000">
            <a:off x="-1757175" y="479504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4857244" y="6552999"/>
            <a:ext cx="919089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Simonetta"/>
                <a:ea typeface="Questrial"/>
                <a:cs typeface="Questrial"/>
                <a:sym typeface="Questrial"/>
              </a:rPr>
              <a:t>Granelli Dalila (matricola 02564A)</a:t>
            </a:r>
            <a:endParaRPr lang="en-US" sz="2800" dirty="0">
              <a:solidFill>
                <a:srgbClr val="000000"/>
              </a:solidFill>
              <a:latin typeface="Simonetta"/>
              <a:ea typeface="Questrial"/>
              <a:cs typeface="Questrial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Simonetta"/>
                <a:ea typeface="Questrial"/>
                <a:cs typeface="Questrial"/>
              </a:rPr>
              <a:t>&amp;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Simonetta"/>
                <a:ea typeface="Questrial"/>
                <a:cs typeface="Questrial"/>
              </a:rPr>
              <a:t>Sanchez Tiziano (</a:t>
            </a:r>
            <a:r>
              <a:rPr lang="en-US" sz="2800" dirty="0" err="1">
                <a:solidFill>
                  <a:srgbClr val="000000"/>
                </a:solidFill>
                <a:latin typeface="Simonetta"/>
                <a:ea typeface="Questrial"/>
                <a:cs typeface="Questrial"/>
              </a:rPr>
              <a:t>matricola</a:t>
            </a:r>
            <a:r>
              <a:rPr lang="en-US" sz="2800" dirty="0">
                <a:solidFill>
                  <a:srgbClr val="000000"/>
                </a:solidFill>
                <a:latin typeface="Simonetta"/>
                <a:ea typeface="Questrial"/>
                <a:cs typeface="Questrial"/>
              </a:rPr>
              <a:t> 04735A)</a:t>
            </a:r>
            <a:endParaRPr lang="en-US" sz="2800" dirty="0">
              <a:solidFill>
                <a:srgbClr val="000000"/>
              </a:solidFill>
              <a:latin typeface="Simonetta" panose="020B0604020202020204" charset="0"/>
              <a:ea typeface="Questrial"/>
              <a:cs typeface="Questrial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B51A69F-C28E-2C62-C669-6B48EB60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6" y="3724275"/>
            <a:ext cx="59531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6CD8-2AC6-7E57-74A6-22C8190C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C530A6C-743B-E624-7177-C0E75805BA19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25FFEF9-49FC-933B-B296-26160B02E27B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1B2E343-0CD9-0E0B-E482-887ECD5956C2}"/>
              </a:ext>
            </a:extLst>
          </p:cNvPr>
          <p:cNvSpPr txBox="1"/>
          <p:nvPr/>
        </p:nvSpPr>
        <p:spPr>
          <a:xfrm>
            <a:off x="2209800" y="158325"/>
            <a:ext cx="132588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Cosa è </a:t>
            </a:r>
            <a:r>
              <a:rPr lang="en-US" sz="60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cambiato</a:t>
            </a: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dal 2018 al 2023?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08F891-BEC6-1035-245C-633ADFC73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66" y="2333625"/>
            <a:ext cx="13880733" cy="68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98363-8D88-03E3-70C6-38C5628E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98C53DD-E9F2-E3B3-EBEA-430209AE5395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CC6A115-BFDC-4BA3-ED5B-40E86FEFD20B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4D46CED-1698-C1D8-4D8D-5A17E9E00A4C}"/>
              </a:ext>
            </a:extLst>
          </p:cNvPr>
          <p:cNvSpPr txBox="1"/>
          <p:nvPr/>
        </p:nvSpPr>
        <p:spPr>
          <a:xfrm>
            <a:off x="2209800" y="158325"/>
            <a:ext cx="85344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Disneyland Paris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7237A4-FA61-04EF-B50E-22DDFF7CA213}"/>
              </a:ext>
            </a:extLst>
          </p:cNvPr>
          <p:cNvSpPr txBox="1"/>
          <p:nvPr/>
        </p:nvSpPr>
        <p:spPr>
          <a:xfrm>
            <a:off x="831935" y="4118684"/>
            <a:ext cx="6324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imonetta" panose="020B0604020202020204" charset="0"/>
              </a:rPr>
              <a:t>A seguito della pandemia di COVID-19, molte persone hanno preferito destinazioni turistiche più vicine e a costi inferiori, riducendo i viaggi internazionali. </a:t>
            </a:r>
          </a:p>
          <a:p>
            <a:r>
              <a:rPr lang="it-IT" sz="2000" dirty="0">
                <a:latin typeface="Simonetta" panose="020B0604020202020204" charset="0"/>
              </a:rPr>
              <a:t>Parchi come </a:t>
            </a:r>
            <a:r>
              <a:rPr lang="it-IT" sz="2000" b="1" dirty="0">
                <a:latin typeface="Simonetta" panose="020B0604020202020204" charset="0"/>
              </a:rPr>
              <a:t>Magic Kingdom</a:t>
            </a:r>
            <a:r>
              <a:rPr lang="it-IT" sz="2000" dirty="0">
                <a:latin typeface="Simonetta" panose="020B0604020202020204" charset="0"/>
              </a:rPr>
              <a:t> e </a:t>
            </a:r>
            <a:r>
              <a:rPr lang="it-IT" sz="2000" b="1" dirty="0">
                <a:latin typeface="Simonetta" panose="020B0604020202020204" charset="0"/>
              </a:rPr>
              <a:t>Disneyland Park</a:t>
            </a:r>
            <a:r>
              <a:rPr lang="it-IT" sz="2000" dirty="0">
                <a:latin typeface="Simonetta" panose="020B0604020202020204" charset="0"/>
              </a:rPr>
              <a:t>, che attiravano molti visitatori da lontano, hanno visto una diminuzione dell'affluenza. </a:t>
            </a:r>
          </a:p>
          <a:p>
            <a:r>
              <a:rPr lang="it-IT" sz="2000" dirty="0">
                <a:latin typeface="Simonetta" panose="020B0604020202020204" charset="0"/>
              </a:rPr>
              <a:t>Al contrario, </a:t>
            </a:r>
            <a:r>
              <a:rPr lang="it-IT" sz="2000" b="1" dirty="0">
                <a:latin typeface="Simonetta" panose="020B0604020202020204" charset="0"/>
              </a:rPr>
              <a:t>Disneyland Paris</a:t>
            </a:r>
            <a:r>
              <a:rPr lang="it-IT" sz="2000" dirty="0">
                <a:latin typeface="Simonetta" panose="020B0604020202020204" charset="0"/>
              </a:rPr>
              <a:t>, essendo uno dei parchi Disney più economici e facilmente accessibile per i visitatori europei, ha registrato un notevole aumento di presenze durante questo periodo.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B0A47FD-438D-AE1C-555D-7D166302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109" y="1725951"/>
            <a:ext cx="10235343" cy="68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0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5486400" y="2928727"/>
            <a:ext cx="7004228" cy="442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9"/>
              </a:lnSpc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Best Seller</a:t>
            </a:r>
          </a:p>
          <a:p>
            <a:pPr algn="ctr">
              <a:lnSpc>
                <a:spcPts val="11589"/>
              </a:lnSpc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&amp;</a:t>
            </a:r>
          </a:p>
          <a:p>
            <a:pPr algn="ctr">
              <a:lnSpc>
                <a:spcPts val="11589"/>
              </a:lnSpc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Flop</a:t>
            </a:r>
          </a:p>
        </p:txBody>
      </p:sp>
      <p:sp>
        <p:nvSpPr>
          <p:cNvPr id="6" name="Freeform 6"/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CAF7E-0DCE-883D-F52D-141D07125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2A87AC2-65B4-EA85-9475-5955353CADF2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36E22FA-C233-2389-834E-EFC29F6E0071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392B3DAC-5D91-ABDE-8E82-CB4D38F241F7}"/>
              </a:ext>
            </a:extLst>
          </p:cNvPr>
          <p:cNvSpPr txBox="1"/>
          <p:nvPr/>
        </p:nvSpPr>
        <p:spPr>
          <a:xfrm>
            <a:off x="2209800" y="158325"/>
            <a:ext cx="160782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Best Seller al </a:t>
            </a:r>
            <a:r>
              <a:rPr lang="en-US" sz="60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botteghino</a:t>
            </a: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nella</a:t>
            </a: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storia</a:t>
            </a: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Disney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28DBDA-415D-A04E-116A-D50215A0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041914"/>
            <a:ext cx="12720063" cy="75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F5171-D969-8586-CEE9-E02DFBE55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FB29421A-F76C-B773-2CBE-B5D2F4B5997B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FC3BD93-4269-E5B6-C7C7-12B83583C7C3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3862DCC-E7FA-C653-C9CA-ED48473B0E64}"/>
              </a:ext>
            </a:extLst>
          </p:cNvPr>
          <p:cNvSpPr txBox="1"/>
          <p:nvPr/>
        </p:nvSpPr>
        <p:spPr>
          <a:xfrm>
            <a:off x="2209800" y="158325"/>
            <a:ext cx="160782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 film </a:t>
            </a:r>
            <a:r>
              <a:rPr lang="en-US" sz="60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che</a:t>
            </a: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hanno</a:t>
            </a: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portato</a:t>
            </a: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più</a:t>
            </a: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perdite</a:t>
            </a: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alla</a:t>
            </a:r>
            <a:r>
              <a:rPr lang="en-US" sz="60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Disney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FAEB61B-BEEC-1A5A-F2E5-C9534FC66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600" y="1951313"/>
            <a:ext cx="13290800" cy="79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3F356-34D0-4E0D-F405-88BBC470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DCD23EF-EFAC-7BFC-13E0-E803AF36931A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63E7546-5DB4-CB3A-EE97-A6A1C1BD6CF8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75AC365-D5D0-D81F-739C-52FD867CFEA4}"/>
              </a:ext>
            </a:extLst>
          </p:cNvPr>
          <p:cNvSpPr txBox="1"/>
          <p:nvPr/>
        </p:nvSpPr>
        <p:spPr>
          <a:xfrm>
            <a:off x="2209800" y="158325"/>
            <a:ext cx="12901612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C’è correlazione tra incassi e perdite?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32AA31C-BD02-A045-11AD-7FBF88619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804" y="1635884"/>
            <a:ext cx="12773134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8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CC32F-8A89-69EF-7E73-96B47D85D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7E3943F-A8D0-9B03-BFDD-442DB2E33198}"/>
              </a:ext>
            </a:extLst>
          </p:cNvPr>
          <p:cNvSpPr/>
          <p:nvPr/>
        </p:nvSpPr>
        <p:spPr>
          <a:xfrm rot="2893084">
            <a:off x="-477866" y="-2167877"/>
            <a:ext cx="5443689" cy="6080476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541D912-8859-C063-9E88-96931A89B937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8201FBE-9CCA-6D19-0DAE-3E74AE0AFB78}"/>
              </a:ext>
            </a:extLst>
          </p:cNvPr>
          <p:cNvSpPr txBox="1"/>
          <p:nvPr/>
        </p:nvSpPr>
        <p:spPr>
          <a:xfrm>
            <a:off x="2209800" y="158325"/>
            <a:ext cx="7620000" cy="1217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Cosa dicono i critici?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B48BDB-2F56-C91E-3338-C498DAF6F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482" y="2023580"/>
            <a:ext cx="12387036" cy="737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8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F3A93-94F1-DE40-99FC-6AA30180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D576369-6F02-EE58-E342-A285BAD5483B}"/>
              </a:ext>
            </a:extLst>
          </p:cNvPr>
          <p:cNvSpPr/>
          <p:nvPr/>
        </p:nvSpPr>
        <p:spPr>
          <a:xfrm rot="2893084">
            <a:off x="-477866" y="-2167877"/>
            <a:ext cx="5443689" cy="6080476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5F0B1A8-7A9C-CB8F-8283-793A72F5EA91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6D435A48-4EF4-F060-DC96-E289CD6C5A9D}"/>
              </a:ext>
            </a:extLst>
          </p:cNvPr>
          <p:cNvSpPr txBox="1"/>
          <p:nvPr/>
        </p:nvSpPr>
        <p:spPr>
          <a:xfrm>
            <a:off x="2209800" y="158325"/>
            <a:ext cx="114300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Il pubblico invece è coerente?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2EF14B-13D2-638D-F5B8-5280F5F54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889900"/>
            <a:ext cx="12743586" cy="75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35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E5F09B9F-0E89-9D1B-1C94-2465CC5C9892}"/>
              </a:ext>
            </a:extLst>
          </p:cNvPr>
          <p:cNvSpPr/>
          <p:nvPr/>
        </p:nvSpPr>
        <p:spPr>
          <a:xfrm rot="2893084">
            <a:off x="-477866" y="-2167877"/>
            <a:ext cx="5443689" cy="6080476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3688A462-4EFE-F598-2155-DBCC6CFFB23B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2DF6E64-1517-6BFD-AF8D-CE4C5BBEB044}"/>
              </a:ext>
            </a:extLst>
          </p:cNvPr>
          <p:cNvSpPr txBox="1"/>
          <p:nvPr/>
        </p:nvSpPr>
        <p:spPr>
          <a:xfrm>
            <a:off x="2209800" y="158325"/>
            <a:ext cx="133350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Critici e pubblico vanno d’accoro?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75A5E6D-1FED-095C-EE1B-ED7AB093B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501" y="1887141"/>
            <a:ext cx="13609463" cy="81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5DBC6-D077-5B5A-55CA-CC98F25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C3D5B3-DFF8-44A0-4C05-34448324A0AB}"/>
              </a:ext>
            </a:extLst>
          </p:cNvPr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6BFE33-E6D1-763C-5700-EDD8AD9B4761}"/>
              </a:ext>
            </a:extLst>
          </p:cNvPr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3FF9959-EA43-95B7-542B-1BE00F3710FF}"/>
              </a:ext>
            </a:extLst>
          </p:cNvPr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754198C-7F7C-E336-8E84-4AC042C6CA54}"/>
              </a:ext>
            </a:extLst>
          </p:cNvPr>
          <p:cNvSpPr txBox="1"/>
          <p:nvPr/>
        </p:nvSpPr>
        <p:spPr>
          <a:xfrm>
            <a:off x="5641886" y="4384040"/>
            <a:ext cx="7004228" cy="14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5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Competitors</a:t>
            </a:r>
            <a:endParaRPr kumimoji="0" lang="en-US" sz="9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E14FF4E-D7FB-2E4E-C7CB-D8B7863AA103}"/>
              </a:ext>
            </a:extLst>
          </p:cNvPr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A5B175C-F613-A946-C122-F0D4D73C9406}"/>
              </a:ext>
            </a:extLst>
          </p:cNvPr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FE8EFD2-8FBF-CFBD-4F38-B3CA4D050563}"/>
              </a:ext>
            </a:extLst>
          </p:cNvPr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D03083-79E5-6FFB-C5C0-CB64ACC65A79}"/>
              </a:ext>
            </a:extLst>
          </p:cNvPr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83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13935" y="3435030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3957966" y="6080592"/>
            <a:ext cx="5534654" cy="140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Indice</a:t>
            </a:r>
          </a:p>
        </p:txBody>
      </p:sp>
      <p:sp>
        <p:nvSpPr>
          <p:cNvPr id="5" name="Freeform 5"/>
          <p:cNvSpPr/>
          <p:nvPr/>
        </p:nvSpPr>
        <p:spPr>
          <a:xfrm>
            <a:off x="9740509" y="1441023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740509" y="2516690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740509" y="3551702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740509" y="4675426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740509" y="5754794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1807" y="1530746"/>
            <a:ext cx="413872" cy="52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b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1807" y="2606413"/>
            <a:ext cx="413872" cy="52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b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1807" y="3685781"/>
            <a:ext cx="413872" cy="52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b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01807" y="4765149"/>
            <a:ext cx="413872" cy="52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b="1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1807" y="5844517"/>
            <a:ext cx="413872" cy="52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 b="1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77266" y="1530746"/>
            <a:ext cx="6218698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Introduzione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77266" y="2606413"/>
            <a:ext cx="6218698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Fatturato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50102" y="6959733"/>
            <a:ext cx="6218698" cy="49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Disney vs DreamWorks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77266" y="4765149"/>
            <a:ext cx="6218698" cy="49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Best Seller &amp; Flop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77266" y="5844516"/>
            <a:ext cx="6218698" cy="49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Competitors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356192" y="-2022514"/>
            <a:ext cx="5125736" cy="5695263"/>
          </a:xfrm>
          <a:custGeom>
            <a:avLst/>
            <a:gdLst/>
            <a:ahLst/>
            <a:cxnLst/>
            <a:rect l="l" t="t" r="r" b="b"/>
            <a:pathLst>
              <a:path w="5125736" h="5695263">
                <a:moveTo>
                  <a:pt x="0" y="0"/>
                </a:moveTo>
                <a:lnTo>
                  <a:pt x="5125736" y="0"/>
                </a:lnTo>
                <a:lnTo>
                  <a:pt x="5125736" y="5695263"/>
                </a:lnTo>
                <a:lnTo>
                  <a:pt x="0" y="569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6946FEAA-419A-B658-3C05-FA326F9145B2}"/>
              </a:ext>
            </a:extLst>
          </p:cNvPr>
          <p:cNvSpPr/>
          <p:nvPr/>
        </p:nvSpPr>
        <p:spPr>
          <a:xfrm>
            <a:off x="9740509" y="6834162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40C9375-D7C0-27D3-F9F6-6881877C69E7}"/>
              </a:ext>
            </a:extLst>
          </p:cNvPr>
          <p:cNvSpPr txBox="1"/>
          <p:nvPr/>
        </p:nvSpPr>
        <p:spPr>
          <a:xfrm>
            <a:off x="9850256" y="6878780"/>
            <a:ext cx="543636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b="1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6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12B72243-46A6-8A45-8947-C0B6E5345879}"/>
              </a:ext>
            </a:extLst>
          </p:cNvPr>
          <p:cNvSpPr txBox="1"/>
          <p:nvPr/>
        </p:nvSpPr>
        <p:spPr>
          <a:xfrm>
            <a:off x="10870442" y="3649932"/>
            <a:ext cx="6218698" cy="49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Parchi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CE09253B-16B2-7DA3-8C98-D9945A4200C4}"/>
              </a:ext>
            </a:extLst>
          </p:cNvPr>
          <p:cNvSpPr txBox="1"/>
          <p:nvPr/>
        </p:nvSpPr>
        <p:spPr>
          <a:xfrm>
            <a:off x="10896600" y="8039100"/>
            <a:ext cx="6218698" cy="49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Simonetta" panose="020B0604020202020204" charset="0"/>
                <a:ea typeface="Questrial"/>
                <a:cs typeface="Questrial"/>
                <a:sym typeface="Questrial"/>
              </a:rPr>
              <a:t>Diversità</a:t>
            </a: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282890A5-07E1-BCDA-351E-6FD21E4B6085}"/>
              </a:ext>
            </a:extLst>
          </p:cNvPr>
          <p:cNvSpPr/>
          <p:nvPr/>
        </p:nvSpPr>
        <p:spPr>
          <a:xfrm>
            <a:off x="9740509" y="7913529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b="1">
              <a:latin typeface="Simonetta" panose="020B060402020202020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6366C0B-8705-3A65-56CE-DFACBB575038}"/>
              </a:ext>
            </a:extLst>
          </p:cNvPr>
          <p:cNvSpPr txBox="1"/>
          <p:nvPr/>
        </p:nvSpPr>
        <p:spPr>
          <a:xfrm>
            <a:off x="9850256" y="7958147"/>
            <a:ext cx="543636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onetta" panose="020B0604020202020204" charset="0"/>
                <a:ea typeface="Twister"/>
                <a:cs typeface="Twister"/>
                <a:sym typeface="Twister"/>
              </a:rPr>
              <a:t>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D02C-6F0E-9BA9-67FB-5C10DDE0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3A7294F-75BD-1AB9-FA07-7210E73AC464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F2B7FB6-A7FF-B914-2102-6202158D3CA7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29BEEA9-F811-0895-F0A7-81BB5EB1F891}"/>
              </a:ext>
            </a:extLst>
          </p:cNvPr>
          <p:cNvSpPr txBox="1"/>
          <p:nvPr/>
        </p:nvSpPr>
        <p:spPr>
          <a:xfrm>
            <a:off x="2209800" y="158325"/>
            <a:ext cx="121920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 </a:t>
            </a:r>
            <a:r>
              <a:rPr lang="en-US" sz="66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che</a:t>
            </a: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posizione</a:t>
            </a: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si</a:t>
            </a: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trova Disney?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B0BECE4-4F0D-657C-C7A3-CDD37FB9C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949" y="2170531"/>
            <a:ext cx="1278610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81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FA242-3D56-A892-8A33-3D6C9F4DA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C58B8EA-BDC0-5087-22BA-120C4802F3C5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E7B1493-A4A2-E6EC-6F96-C0EB94DC2365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98674648-A61C-7A89-AA8F-3C827D5C1C54}"/>
              </a:ext>
            </a:extLst>
          </p:cNvPr>
          <p:cNvSpPr txBox="1"/>
          <p:nvPr/>
        </p:nvSpPr>
        <p:spPr>
          <a:xfrm>
            <a:off x="2209800" y="158325"/>
            <a:ext cx="7620000" cy="1217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 err="1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Nell’ultimo</a:t>
            </a: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 anno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7681F4-A65B-C3AF-8F5D-60BD2B92F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756" y="2095500"/>
            <a:ext cx="14286488" cy="74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05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5641886" y="2928727"/>
            <a:ext cx="7004228" cy="442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9"/>
              </a:lnSpc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Disney</a:t>
            </a:r>
          </a:p>
          <a:p>
            <a:pPr algn="ctr">
              <a:lnSpc>
                <a:spcPts val="11589"/>
              </a:lnSpc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vs DreamWorks</a:t>
            </a:r>
          </a:p>
        </p:txBody>
      </p:sp>
      <p:sp>
        <p:nvSpPr>
          <p:cNvPr id="6" name="Freeform 6"/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390F4-0277-EBA7-3B84-C5FD9FDE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53BD002-8F2D-B473-44C2-6E5A89EC7FAB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F40E20D-C4B9-D443-D591-040F908D4E1A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1226E88-801A-B195-4183-1E05056C1A33}"/>
              </a:ext>
            </a:extLst>
          </p:cNvPr>
          <p:cNvSpPr txBox="1"/>
          <p:nvPr/>
        </p:nvSpPr>
        <p:spPr>
          <a:xfrm>
            <a:off x="2209800" y="158325"/>
            <a:ext cx="85344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Tematiche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FCC5B1-C745-C26E-B9C8-62F7B7AD4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514" y="1638300"/>
            <a:ext cx="10353598" cy="82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4ACCF-8C02-69A3-4587-F208C2579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8F903F7-70A0-BC1F-F0C2-ACF064F420CE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C894023-3B47-9379-4E4F-1A94F8B87D41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A9F7BD-6639-7F51-6757-C24287CC9269}"/>
              </a:ext>
            </a:extLst>
          </p:cNvPr>
          <p:cNvSpPr txBox="1"/>
          <p:nvPr/>
        </p:nvSpPr>
        <p:spPr>
          <a:xfrm>
            <a:off x="2209800" y="158325"/>
            <a:ext cx="85344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Timeline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092B1E4-D2C6-1F13-B0D0-7D206FC71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42" y="1866900"/>
            <a:ext cx="15915315" cy="7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23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EA1A89-5547-381F-7567-143361FB5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99A92E-DA7D-3BE8-9000-BE1637806A7B}"/>
              </a:ext>
            </a:extLst>
          </p:cNvPr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A25251-A40F-2507-CF71-72B2B874D3C6}"/>
              </a:ext>
            </a:extLst>
          </p:cNvPr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CB64AD3-D90E-90FC-1962-F7EAB71F4C7B}"/>
              </a:ext>
            </a:extLst>
          </p:cNvPr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9BD55A-DACF-BEF5-9898-12DF571C8685}"/>
              </a:ext>
            </a:extLst>
          </p:cNvPr>
          <p:cNvSpPr txBox="1"/>
          <p:nvPr/>
        </p:nvSpPr>
        <p:spPr>
          <a:xfrm>
            <a:off x="5641886" y="4384040"/>
            <a:ext cx="7004228" cy="14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5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Diversità</a:t>
            </a:r>
            <a:endParaRPr kumimoji="0" lang="en-US" sz="9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6ABA820-8C88-99CA-23AE-78D4ABC1B309}"/>
              </a:ext>
            </a:extLst>
          </p:cNvPr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AA584CA-BCE6-D754-8AF2-503BC8709B84}"/>
              </a:ext>
            </a:extLst>
          </p:cNvPr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747E144-2500-D7E2-3CBF-350F870CEB28}"/>
              </a:ext>
            </a:extLst>
          </p:cNvPr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7581AC5-ADAD-01CA-D91A-3BF5E3155FDA}"/>
              </a:ext>
            </a:extLst>
          </p:cNvPr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149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65CF7-16E8-1A78-B784-7461EFD18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BC99BCD1-5318-BD05-A5FF-00656014E968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E2467A6-BE10-0439-BE4D-B8972FECADCA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DC52611-B99E-C378-ACED-9821279A7654}"/>
              </a:ext>
            </a:extLst>
          </p:cNvPr>
          <p:cNvSpPr txBox="1"/>
          <p:nvPr/>
        </p:nvSpPr>
        <p:spPr>
          <a:xfrm>
            <a:off x="2209800" y="158325"/>
            <a:ext cx="85344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 giro per il mondo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BF28BEE-9712-667C-3D27-5562EDCC2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68169"/>
            <a:ext cx="14325600" cy="86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2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C2CF9-27D3-1D62-BAF2-915C69CA7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5A39E4A-05C6-922E-CF9C-9461C2A1375F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E1E20EF-8FEE-E02D-A574-70B8767A60D8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4FDDD69-572B-2A19-E2CA-5EA2D5DD80A0}"/>
              </a:ext>
            </a:extLst>
          </p:cNvPr>
          <p:cNvSpPr txBox="1"/>
          <p:nvPr/>
        </p:nvSpPr>
        <p:spPr>
          <a:xfrm>
            <a:off x="2209800" y="158325"/>
            <a:ext cx="85344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Inclusione </a:t>
            </a:r>
            <a:r>
              <a:rPr lang="en-US" sz="54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LGBTQ+</a:t>
            </a:r>
            <a:endParaRPr lang="en-US" sz="6600" dirty="0">
              <a:solidFill>
                <a:srgbClr val="000000"/>
              </a:solidFill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3ADBB27-8B71-2DEE-3A79-F5EC8D413F57}"/>
              </a:ext>
            </a:extLst>
          </p:cNvPr>
          <p:cNvSpPr txBox="1"/>
          <p:nvPr/>
        </p:nvSpPr>
        <p:spPr>
          <a:xfrm>
            <a:off x="724146" y="4048013"/>
            <a:ext cx="5943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Simonetta" panose="020B0604020202020204" charset="0"/>
              </a:rPr>
              <a:t>Negli ultimi anni, Disney ha cercato di abbracciare un approccio più inclusivo, introducendo personaggi </a:t>
            </a:r>
            <a:r>
              <a:rPr lang="it-IT" sz="2400" b="1" dirty="0">
                <a:latin typeface="Simonetta" panose="020B0604020202020204" charset="0"/>
              </a:rPr>
              <a:t>LGBTQ+ </a:t>
            </a:r>
            <a:r>
              <a:rPr lang="it-IT" sz="2400" dirty="0">
                <a:latin typeface="Simonetta" panose="020B0604020202020204" charset="0"/>
              </a:rPr>
              <a:t>nei suoi film e serie TV. </a:t>
            </a:r>
          </a:p>
          <a:p>
            <a:r>
              <a:rPr lang="it-IT" sz="2400" dirty="0">
                <a:latin typeface="Simonetta" panose="020B0604020202020204" charset="0"/>
              </a:rPr>
              <a:t>Tuttavia, questo impegno ha suscitato reazioni contrastanti, sia positive che critiche.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940AB65-9414-A011-2D2F-1D26B7DBF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167" y="2247900"/>
            <a:ext cx="10593404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85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5572" y="8430126"/>
            <a:ext cx="3423770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2859304" y="8420100"/>
            <a:ext cx="3423771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2893084">
            <a:off x="-343433" y="-2092184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2737500" y="619195"/>
            <a:ext cx="5693860" cy="124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Bibliografia</a:t>
            </a:r>
          </a:p>
        </p:txBody>
      </p:sp>
      <p:sp>
        <p:nvSpPr>
          <p:cNvPr id="14" name="Freeform 14"/>
          <p:cNvSpPr/>
          <p:nvPr/>
        </p:nvSpPr>
        <p:spPr>
          <a:xfrm>
            <a:off x="4855044" y="6057482"/>
            <a:ext cx="259235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9968309" y="3874297"/>
            <a:ext cx="309971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9962268" y="4598350"/>
            <a:ext cx="309971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CC035E9D-EFCF-2215-627C-D3E9B9DDDDB4}"/>
              </a:ext>
            </a:extLst>
          </p:cNvPr>
          <p:cNvSpPr/>
          <p:nvPr/>
        </p:nvSpPr>
        <p:spPr>
          <a:xfrm>
            <a:off x="5740283" y="8410074"/>
            <a:ext cx="3423770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4BFAE889-ACC8-BA8B-E195-0C20FCA86777}"/>
              </a:ext>
            </a:extLst>
          </p:cNvPr>
          <p:cNvSpPr/>
          <p:nvPr/>
        </p:nvSpPr>
        <p:spPr>
          <a:xfrm flipH="1">
            <a:off x="8892655" y="8390022"/>
            <a:ext cx="3423771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9532D38C-BBEB-306A-1D60-FACA765D19CB}"/>
              </a:ext>
            </a:extLst>
          </p:cNvPr>
          <p:cNvSpPr/>
          <p:nvPr/>
        </p:nvSpPr>
        <p:spPr>
          <a:xfrm>
            <a:off x="11927535" y="8400048"/>
            <a:ext cx="3423770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84C3E75E-8481-8694-1E12-A9174BA527CA}"/>
              </a:ext>
            </a:extLst>
          </p:cNvPr>
          <p:cNvSpPr/>
          <p:nvPr/>
        </p:nvSpPr>
        <p:spPr>
          <a:xfrm flipH="1">
            <a:off x="15079908" y="8348532"/>
            <a:ext cx="3423771" cy="3093361"/>
          </a:xfrm>
          <a:custGeom>
            <a:avLst/>
            <a:gdLst/>
            <a:ahLst/>
            <a:cxnLst/>
            <a:rect l="l" t="t" r="r" b="b"/>
            <a:pathLst>
              <a:path w="2672689" h="2857218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7B58BF3-2A21-D3AB-4D63-2A28733B6E9D}"/>
              </a:ext>
            </a:extLst>
          </p:cNvPr>
          <p:cNvSpPr txBox="1"/>
          <p:nvPr/>
        </p:nvSpPr>
        <p:spPr>
          <a:xfrm>
            <a:off x="5275644" y="3456094"/>
            <a:ext cx="33315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6"/>
              </a:rPr>
              <a:t>Macrotrends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7"/>
              </a:rPr>
              <a:t>Marketscreener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8"/>
              </a:rPr>
              <a:t>Bilanci Disney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9"/>
              </a:rPr>
              <a:t>Parchi</a:t>
            </a:r>
            <a:endParaRPr lang="it-IT" sz="3200" dirty="0">
              <a:effectLst/>
              <a:latin typeface="Simonetta" panose="020B0604020202020204" charset="0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0F9DC86C-D110-B8B9-5CE8-B2B72E9CCF36}"/>
              </a:ext>
            </a:extLst>
          </p:cNvPr>
          <p:cNvSpPr/>
          <p:nvPr/>
        </p:nvSpPr>
        <p:spPr>
          <a:xfrm>
            <a:off x="4877412" y="3843536"/>
            <a:ext cx="259235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3335382B-9BEA-33EE-1650-CCA3BC7948EC}"/>
              </a:ext>
            </a:extLst>
          </p:cNvPr>
          <p:cNvSpPr/>
          <p:nvPr/>
        </p:nvSpPr>
        <p:spPr>
          <a:xfrm>
            <a:off x="4855046" y="4625188"/>
            <a:ext cx="259235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71F81DAF-0870-C76E-CD4D-C77DF14DF2B4}"/>
              </a:ext>
            </a:extLst>
          </p:cNvPr>
          <p:cNvSpPr/>
          <p:nvPr/>
        </p:nvSpPr>
        <p:spPr>
          <a:xfrm>
            <a:off x="4855045" y="5342022"/>
            <a:ext cx="259235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3E2A710C-061A-81B2-79D8-25BD08E737DC}"/>
              </a:ext>
            </a:extLst>
          </p:cNvPr>
          <p:cNvSpPr/>
          <p:nvPr/>
        </p:nvSpPr>
        <p:spPr>
          <a:xfrm>
            <a:off x="9984637" y="5318395"/>
            <a:ext cx="309971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EA763F23-428A-B1E1-490D-776E39F2823F}"/>
              </a:ext>
            </a:extLst>
          </p:cNvPr>
          <p:cNvSpPr/>
          <p:nvPr/>
        </p:nvSpPr>
        <p:spPr>
          <a:xfrm>
            <a:off x="9984637" y="6030644"/>
            <a:ext cx="309971" cy="259235"/>
          </a:xfrm>
          <a:custGeom>
            <a:avLst/>
            <a:gdLst/>
            <a:ahLst/>
            <a:cxnLst/>
            <a:rect l="l" t="t" r="r" b="b"/>
            <a:pathLst>
              <a:path w="259235" h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6CF679C-93D5-D4D3-1218-B71435107DCC}"/>
              </a:ext>
            </a:extLst>
          </p:cNvPr>
          <p:cNvSpPr txBox="1"/>
          <p:nvPr/>
        </p:nvSpPr>
        <p:spPr>
          <a:xfrm>
            <a:off x="10450036" y="3456094"/>
            <a:ext cx="42621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10"/>
              </a:rPr>
              <a:t>The Numbers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11"/>
              </a:rPr>
              <a:t>Flop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effectLst/>
                <a:latin typeface="Simonetta" panose="020B0604020202020204" charset="0"/>
                <a:hlinkClick r:id="rId12"/>
              </a:rPr>
              <a:t>Disney vs Dreamworks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r>
              <a:rPr lang="it-IT" sz="3200" dirty="0">
                <a:latin typeface="Simonetta" panose="020B0604020202020204" charset="0"/>
                <a:hlinkClick r:id="rId13"/>
              </a:rPr>
              <a:t>Rotten Tomatoes</a:t>
            </a:r>
            <a:endParaRPr lang="it-IT" sz="3200" dirty="0">
              <a:effectLst/>
              <a:latin typeface="Simonetta" panose="020B0604020202020204" charset="0"/>
            </a:endParaRPr>
          </a:p>
          <a:p>
            <a:pPr rtl="0" fontAlgn="ctr">
              <a:lnSpc>
                <a:spcPct val="150000"/>
              </a:lnSpc>
            </a:pPr>
            <a:endParaRPr lang="it-IT" sz="3200" dirty="0">
              <a:latin typeface="Simonetta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31593" y="236776"/>
            <a:ext cx="10642196" cy="9458252"/>
          </a:xfrm>
          <a:custGeom>
            <a:avLst/>
            <a:gdLst/>
            <a:ahLst/>
            <a:cxnLst/>
            <a:rect l="l" t="t" r="r" b="b"/>
            <a:pathLst>
              <a:path w="10642196" h="9458252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654949" y="-234980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10800000">
            <a:off x="-1757175" y="479504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5397075" y="3665220"/>
            <a:ext cx="7493851" cy="288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000" dirty="0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Grazie per l’attenzione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7698">
            <a:off x="5629685" y="1238706"/>
            <a:ext cx="7028629" cy="7809588"/>
          </a:xfrm>
          <a:custGeom>
            <a:avLst/>
            <a:gdLst/>
            <a:ahLst/>
            <a:cxnLst/>
            <a:rect l="l" t="t" r="r" b="b"/>
            <a:pathLst>
              <a:path w="7028629" h="7809588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999793">
            <a:off x="8615597" y="1639422"/>
            <a:ext cx="3107580" cy="2594830"/>
          </a:xfrm>
          <a:custGeom>
            <a:avLst/>
            <a:gdLst/>
            <a:ahLst/>
            <a:cxnLst/>
            <a:rect l="l" t="t" r="r" b="b"/>
            <a:pathLst>
              <a:path w="3107580" h="259483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5641886" y="4324984"/>
            <a:ext cx="7004228" cy="1541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59"/>
              </a:lnSpc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Introduzione 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6731391" y="6123894"/>
            <a:ext cx="2821665" cy="2356090"/>
          </a:xfrm>
          <a:custGeom>
            <a:avLst/>
            <a:gdLst/>
            <a:ahLst/>
            <a:cxnLst/>
            <a:rect l="l" t="t" r="r" b="b"/>
            <a:pathLst>
              <a:path w="2821665" h="2356090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-873650" y="647688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5219247" y="-150800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93084">
            <a:off x="-343433" y="-2092184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10800000">
            <a:off x="-584770" y="-331591"/>
            <a:ext cx="4486062" cy="5293288"/>
          </a:xfrm>
          <a:custGeom>
            <a:avLst/>
            <a:gdLst/>
            <a:ahLst/>
            <a:cxnLst/>
            <a:rect l="l" t="t" r="r" b="b"/>
            <a:pathLst>
              <a:path w="4486062" h="5293288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7716179">
            <a:off x="15658628" y="7006715"/>
            <a:ext cx="3201345" cy="4503170"/>
          </a:xfrm>
          <a:custGeom>
            <a:avLst/>
            <a:gdLst/>
            <a:ahLst/>
            <a:cxnLst/>
            <a:rect l="l" t="t" r="r" b="b"/>
            <a:pathLst>
              <a:path w="3201345" h="4503170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33855" y="7869213"/>
            <a:ext cx="2785137" cy="2778174"/>
          </a:xfrm>
          <a:custGeom>
            <a:avLst/>
            <a:gdLst/>
            <a:ahLst/>
            <a:cxnLst/>
            <a:rect l="l" t="t" r="r" b="b"/>
            <a:pathLst>
              <a:path w="2785137" h="2778174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4457760" y="933450"/>
            <a:ext cx="7004228" cy="140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Introduzione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25629" y="3640812"/>
            <a:ext cx="9544387" cy="338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it-IT" sz="2800" dirty="0">
                <a:latin typeface="Simonetta" panose="020B0604020202020204" charset="0"/>
              </a:rPr>
              <a:t>La Walt Disney Company è una delle aziende di intrattenimento più conosciute al mondo, fondata nel 1923 da Walt Disney e Roy O. Disney. Da allora, è cresciuta fino a diventare un leader globale nei settori dell'animazione, dei parchi a tema, dei media e dello streaming. Con acquisizioni come Marvel e Lucasfilm, e il lancio di Disney+, l'azienda continua a innovare, portando magia e intrattenimento a milioni di persone ogni giorno.</a:t>
            </a:r>
            <a:endParaRPr lang="en-US" sz="2700" dirty="0">
              <a:solidFill>
                <a:srgbClr val="000000"/>
              </a:solidFill>
              <a:latin typeface="Simonetta" panose="020B0604020202020204" charset="0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5F2B1-8334-71B9-BD8C-9E42F910F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D677B58-8683-9F42-2F4D-DD2CB56293DB}"/>
              </a:ext>
            </a:extLst>
          </p:cNvPr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3882C0F-6E90-6AF2-47CD-B1012D84589F}"/>
              </a:ext>
            </a:extLst>
          </p:cNvPr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DBFB12-A89D-6C50-6D58-6D10EAE8546F}"/>
              </a:ext>
            </a:extLst>
          </p:cNvPr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E81ACD2-A311-DFEF-D505-83C734FD0F04}"/>
              </a:ext>
            </a:extLst>
          </p:cNvPr>
          <p:cNvSpPr txBox="1"/>
          <p:nvPr/>
        </p:nvSpPr>
        <p:spPr>
          <a:xfrm>
            <a:off x="5641886" y="4384040"/>
            <a:ext cx="7004228" cy="14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5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onetta" panose="020B0604020202020204" charset="0"/>
                <a:ea typeface="Twister"/>
                <a:cs typeface="Twister"/>
                <a:sym typeface="Twister"/>
              </a:rPr>
              <a:t>Fatturato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9F2E190-ED6F-271F-5AB2-1E300CFD61E3}"/>
              </a:ext>
            </a:extLst>
          </p:cNvPr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9467A24-3C7A-2103-A586-0EECB6962810}"/>
              </a:ext>
            </a:extLst>
          </p:cNvPr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FCD772B-84DD-99D4-4001-D88C31BBCBE1}"/>
              </a:ext>
            </a:extLst>
          </p:cNvPr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E7563AA-3B8F-D4D1-1E3D-F516C840221E}"/>
              </a:ext>
            </a:extLst>
          </p:cNvPr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8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E9C6-C86D-9C3A-D63D-2F83E71CB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A99854A-318F-E142-5050-239CF657FF2C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C47B113-2F05-5DA3-3A52-FDEB6FD5B641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28515C1-15CC-12A3-5029-6B154F033DC5}"/>
              </a:ext>
            </a:extLst>
          </p:cNvPr>
          <p:cNvSpPr txBox="1"/>
          <p:nvPr/>
        </p:nvSpPr>
        <p:spPr>
          <a:xfrm>
            <a:off x="2209800" y="158325"/>
            <a:ext cx="85344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Andamento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A1BA78-F585-1F62-0D4F-0A3E256A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61234"/>
            <a:ext cx="13704711" cy="88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5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2068-38C7-212F-6C9F-B9C285DEA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B460874-5770-8445-4ED0-EC59D88A6D7A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BBDE102-35C0-33FC-5F5F-6771543E4B6C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9C1C2E6-478E-549C-DC07-FCEE87EC1D20}"/>
              </a:ext>
            </a:extLst>
          </p:cNvPr>
          <p:cNvSpPr txBox="1"/>
          <p:nvPr/>
        </p:nvSpPr>
        <p:spPr>
          <a:xfrm>
            <a:off x="2209800" y="158325"/>
            <a:ext cx="85344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Composizione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6F583-57BB-CEBE-46E6-86D6CE9E0838}"/>
              </a:ext>
            </a:extLst>
          </p:cNvPr>
          <p:cNvSpPr txBox="1"/>
          <p:nvPr/>
        </p:nvSpPr>
        <p:spPr>
          <a:xfrm>
            <a:off x="914400" y="4339252"/>
            <a:ext cx="480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effectLst/>
                <a:latin typeface="Simonetta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Questa distribuzione dimostra come la Disney non dipenda più solo dall’animazione e dai film, ma abbia costruito un ecosistema economico variegato, capace di adattarsi ai cambiamenti del mercato.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2E5B57E-81F6-A057-6240-D04DE8BA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92" y="2095500"/>
            <a:ext cx="12806222" cy="67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6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C831E-2888-5C15-B683-A4FBBFF8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8B69CA-AF71-B140-8F47-5C26F5FE1EF4}"/>
              </a:ext>
            </a:extLst>
          </p:cNvPr>
          <p:cNvSpPr/>
          <p:nvPr/>
        </p:nvSpPr>
        <p:spPr>
          <a:xfrm>
            <a:off x="5075492" y="1028700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DF8ECB-0B0F-6023-7CE0-182EDA67550A}"/>
              </a:ext>
            </a:extLst>
          </p:cNvPr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A0DE0D3-01B1-271D-F974-3592D8A95BB6}"/>
              </a:ext>
            </a:extLst>
          </p:cNvPr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15A257-571B-F69E-3849-48F418632988}"/>
              </a:ext>
            </a:extLst>
          </p:cNvPr>
          <p:cNvSpPr txBox="1"/>
          <p:nvPr/>
        </p:nvSpPr>
        <p:spPr>
          <a:xfrm>
            <a:off x="5641886" y="4384040"/>
            <a:ext cx="7004228" cy="14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5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499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Parchi</a:t>
            </a:r>
            <a:endParaRPr kumimoji="0" lang="en-US" sz="9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onetta" panose="020B0604020202020204" charset="0"/>
              <a:ea typeface="Twister"/>
              <a:cs typeface="Twister"/>
              <a:sym typeface="Twister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12B2654-CC46-1B4B-B5C8-ED794BAA1775}"/>
              </a:ext>
            </a:extLst>
          </p:cNvPr>
          <p:cNvSpPr/>
          <p:nvPr/>
        </p:nvSpPr>
        <p:spPr>
          <a:xfrm>
            <a:off x="14991994" y="-2581346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711C751-B623-C8B4-A6BE-64E1652F1D2D}"/>
              </a:ext>
            </a:extLst>
          </p:cNvPr>
          <p:cNvSpPr/>
          <p:nvPr/>
        </p:nvSpPr>
        <p:spPr>
          <a:xfrm>
            <a:off x="-743832" y="7023908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7D585BC-550C-0062-6AFE-41B71A1E6855}"/>
              </a:ext>
            </a:extLst>
          </p:cNvPr>
          <p:cNvSpPr/>
          <p:nvPr/>
        </p:nvSpPr>
        <p:spPr>
          <a:xfrm rot="-4645527">
            <a:off x="15615307" y="-1352751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C7DB005-A6BD-6D88-F691-47B5613ECE9B}"/>
              </a:ext>
            </a:extLst>
          </p:cNvPr>
          <p:cNvSpPr/>
          <p:nvPr/>
        </p:nvSpPr>
        <p:spPr>
          <a:xfrm rot="7304412">
            <a:off x="-489401" y="7036197"/>
            <a:ext cx="3621292" cy="476290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11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25F06-55B3-11AC-589D-AE2789C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873F31C-A6E0-AE35-CE79-38339C193D06}"/>
              </a:ext>
            </a:extLst>
          </p:cNvPr>
          <p:cNvSpPr/>
          <p:nvPr/>
        </p:nvSpPr>
        <p:spPr>
          <a:xfrm rot="2893084">
            <a:off x="-436501" y="-2260311"/>
            <a:ext cx="5970610" cy="6427224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5F677D5-5358-A3C0-0B8C-5369B878F673}"/>
              </a:ext>
            </a:extLst>
          </p:cNvPr>
          <p:cNvSpPr/>
          <p:nvPr/>
        </p:nvSpPr>
        <p:spPr>
          <a:xfrm rot="9119920">
            <a:off x="-544079" y="-51771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E430674-09C4-85B8-2AF1-2EAF919E9E7F}"/>
              </a:ext>
            </a:extLst>
          </p:cNvPr>
          <p:cNvSpPr txBox="1"/>
          <p:nvPr/>
        </p:nvSpPr>
        <p:spPr>
          <a:xfrm>
            <a:off x="2209800" y="158325"/>
            <a:ext cx="8534400" cy="122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6600" dirty="0">
                <a:solidFill>
                  <a:srgbClr val="000000"/>
                </a:solidFill>
                <a:latin typeface="Simonetta" panose="020B0604020202020204" charset="0"/>
                <a:ea typeface="Twister"/>
                <a:cs typeface="Twister"/>
                <a:sym typeface="Twister"/>
              </a:rPr>
              <a:t>I parchi pre e post covid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9E694ED-FE7C-F2D7-0EA8-9774323E5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732" y="1714500"/>
            <a:ext cx="12040536" cy="80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7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zato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B73D5"/>
      </a:hlink>
      <a:folHlink>
        <a:srgbClr val="7030A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3b55eef-7018-4674-a3d7-cc0db06d545c}" enabled="0" method="" siteId="{13b55eef-7018-4674-a3d7-cc0db06d54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13941</TotalTime>
  <Words>374</Words>
  <Application>Microsoft Office PowerPoint</Application>
  <PresentationFormat>Personalizzato</PresentationFormat>
  <Paragraphs>67</Paragraphs>
  <Slides>29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Simonetta</vt:lpstr>
      <vt:lpstr>Arial</vt:lpstr>
      <vt:lpstr>Calibri</vt:lpstr>
      <vt:lpstr>Aptos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Rose Watercolor Organic Creative Project Presentation</dc:title>
  <dc:creator>Dalila Granelli</dc:creator>
  <cp:lastModifiedBy>Tiziano Criz Sanchez Lopez</cp:lastModifiedBy>
  <cp:revision>14</cp:revision>
  <dcterms:created xsi:type="dcterms:W3CDTF">2006-08-16T00:00:00Z</dcterms:created>
  <dcterms:modified xsi:type="dcterms:W3CDTF">2025-02-09T10:35:19Z</dcterms:modified>
  <dc:identifier>DAGZcD-1lMg</dc:identifier>
</cp:coreProperties>
</file>